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AFF"/>
    <a:srgbClr val="1E9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淡色スタイル 2 - アクセント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35758FB7-9AC5-4552-8A53-C91805E547FA}" styleName="テーマ スタイル 1 - アクセント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テーマ スタイル 1 - アクセント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012ECD-51FC-41F1-AA8D-1B2483CD663E}" styleName="淡色スタイル 2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淡色スタイル 1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中間スタイル 4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中間スタイル 1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7" d="100"/>
          <a:sy n="147" d="100"/>
        </p:scale>
        <p:origin x="292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5C46A-E144-414D-A1E9-5C587C39F7D3}" type="datetimeFigureOut">
              <a:rPr kumimoji="1" lang="ja-JP" altLang="en-US" smtClean="0"/>
              <a:t>2023/12/7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1CB26-CAC5-4E8B-BA23-C0ECBD80E1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0657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5600" y="1711734"/>
            <a:ext cx="10363200" cy="1500187"/>
          </a:xfrm>
        </p:spPr>
        <p:txBody>
          <a:bodyPr anchor="ctr">
            <a:normAutofit/>
          </a:bodyPr>
          <a:lstStyle>
            <a:lvl1pPr algn="l">
              <a:defRPr sz="48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206EC7F3-4BF3-5E63-02CC-AB56EA9A7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5600" y="3646079"/>
            <a:ext cx="10515600" cy="15001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dirty="0"/>
              <a:t>マスター テキストの書式設定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2821851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四角形">
            <a:extLst>
              <a:ext uri="{FF2B5EF4-FFF2-40B4-BE49-F238E27FC236}">
                <a16:creationId xmlns:a16="http://schemas.microsoft.com/office/drawing/2014/main" id="{C857CEF5-09B6-3F9E-E5DE-8BDA1A4E2C9E}"/>
              </a:ext>
            </a:extLst>
          </p:cNvPr>
          <p:cNvSpPr/>
          <p:nvPr userDrawn="1"/>
        </p:nvSpPr>
        <p:spPr>
          <a:xfrm>
            <a:off x="0" y="0"/>
            <a:ext cx="12193200" cy="864000"/>
          </a:xfrm>
          <a:prstGeom prst="rect">
            <a:avLst/>
          </a:prstGeom>
          <a:solidFill>
            <a:srgbClr val="44AA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algn="ctr" defTabSz="821531">
              <a:lnSpc>
                <a:spcPct val="100000"/>
              </a:lnSpc>
              <a:spcBef>
                <a:spcPts val="0"/>
              </a:spcBef>
              <a:defRPr sz="3000"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0" y="216000"/>
            <a:ext cx="11761200" cy="432000"/>
          </a:xfrm>
        </p:spPr>
        <p:txBody>
          <a:bodyPr tIns="108000">
            <a:noAutofit/>
          </a:bodyPr>
          <a:lstStyle>
            <a:lvl1pPr>
              <a:defRPr sz="36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3F27E00-3F6D-43F8-B893-D6D2F03D504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12399" y="6196320"/>
            <a:ext cx="5435365" cy="462959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CAC6801-9CA7-0788-AB38-2A9F8A37B6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0000" y="1224000"/>
            <a:ext cx="11473200" cy="48749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</a:lstStyle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94E45EFB-B5D0-01E4-3C05-C64DD34FF86A}"/>
              </a:ext>
            </a:extLst>
          </p:cNvPr>
          <p:cNvSpPr txBox="1"/>
          <p:nvPr userDrawn="1"/>
        </p:nvSpPr>
        <p:spPr>
          <a:xfrm>
            <a:off x="5798670" y="6427799"/>
            <a:ext cx="594660" cy="378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C285A2D-78B1-49C0-917A-ABA92BD68C62}" type="slidenum">
              <a:rPr kumimoji="1" lang="ja-JP" altLang="en-US" smtClean="0"/>
              <a:pPr algn="ctr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39193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AND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四角形">
            <a:extLst>
              <a:ext uri="{FF2B5EF4-FFF2-40B4-BE49-F238E27FC236}">
                <a16:creationId xmlns:a16="http://schemas.microsoft.com/office/drawing/2014/main" id="{C857CEF5-09B6-3F9E-E5DE-8BDA1A4E2C9E}"/>
              </a:ext>
            </a:extLst>
          </p:cNvPr>
          <p:cNvSpPr/>
          <p:nvPr userDrawn="1"/>
        </p:nvSpPr>
        <p:spPr>
          <a:xfrm>
            <a:off x="0" y="0"/>
            <a:ext cx="12193200" cy="864000"/>
          </a:xfrm>
          <a:prstGeom prst="rect">
            <a:avLst/>
          </a:prstGeom>
          <a:solidFill>
            <a:srgbClr val="44AA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algn="ctr" defTabSz="821531">
              <a:lnSpc>
                <a:spcPct val="100000"/>
              </a:lnSpc>
              <a:spcBef>
                <a:spcPts val="0"/>
              </a:spcBef>
              <a:defRPr sz="3000"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0" y="216000"/>
            <a:ext cx="11761200" cy="432000"/>
          </a:xfrm>
        </p:spPr>
        <p:txBody>
          <a:bodyPr tIns="108000">
            <a:noAutofit/>
          </a:bodyPr>
          <a:lstStyle>
            <a:lvl1pPr>
              <a:defRPr sz="36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3F27E00-3F6D-43F8-B893-D6D2F03D504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12399" y="6196320"/>
            <a:ext cx="5435365" cy="462959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CAC6801-9CA7-0788-AB38-2A9F8A37B6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0000" y="1224000"/>
            <a:ext cx="7621200" cy="48749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</a:lstStyle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14" name="図プレースホルダー 13">
            <a:extLst>
              <a:ext uri="{FF2B5EF4-FFF2-40B4-BE49-F238E27FC236}">
                <a16:creationId xmlns:a16="http://schemas.microsoft.com/office/drawing/2014/main" id="{29171D56-074B-BF8C-534B-C4A0D272D87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341200" y="1224000"/>
            <a:ext cx="3492000" cy="34920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94E45EFB-B5D0-01E4-3C05-C64DD34FF86A}"/>
              </a:ext>
            </a:extLst>
          </p:cNvPr>
          <p:cNvSpPr txBox="1"/>
          <p:nvPr userDrawn="1"/>
        </p:nvSpPr>
        <p:spPr>
          <a:xfrm>
            <a:off x="5798670" y="6427799"/>
            <a:ext cx="594660" cy="378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C285A2D-78B1-49C0-917A-ABA92BD68C62}" type="slidenum">
              <a:rPr kumimoji="1" lang="ja-JP" altLang="en-US" smtClean="0"/>
              <a:pPr algn="ctr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95121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02632"/>
            <a:ext cx="10515600" cy="2852737"/>
          </a:xfrm>
        </p:spPr>
        <p:txBody>
          <a:bodyPr anchor="ctr">
            <a:normAutofit/>
          </a:bodyPr>
          <a:lstStyle>
            <a:lvl1pPr>
              <a:defRPr sz="36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57D0F91-D217-8596-295C-21310BF634D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94594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BD0D1EF-81C8-9773-8293-CCF3E05222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75270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2DAD51D8-77FF-CFE7-AC58-39BD0F6645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85270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710A331-455F-5115-A44F-6E02C71CE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表プレースホルダー 6">
            <a:extLst>
              <a:ext uri="{FF2B5EF4-FFF2-40B4-BE49-F238E27FC236}">
                <a16:creationId xmlns:a16="http://schemas.microsoft.com/office/drawing/2014/main" id="{F82F42AC-AEC2-E9CE-A660-7EA654E97A1D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39999" y="798023"/>
            <a:ext cx="11712000" cy="522820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24BE42A-81AA-BFFA-F30A-F0CD561537EC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8302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_TAB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表プレースホルダー 8">
            <a:extLst>
              <a:ext uri="{FF2B5EF4-FFF2-40B4-BE49-F238E27FC236}">
                <a16:creationId xmlns:a16="http://schemas.microsoft.com/office/drawing/2014/main" id="{51C01EC1-D350-C147-99F6-A99DCF71971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40000" y="795602"/>
            <a:ext cx="5736000" cy="5230799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C7806245-1DB5-69AA-56B7-48764F338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10" name="表プレースホルダー 8">
            <a:extLst>
              <a:ext uri="{FF2B5EF4-FFF2-40B4-BE49-F238E27FC236}">
                <a16:creationId xmlns:a16="http://schemas.microsoft.com/office/drawing/2014/main" id="{B7FA08DF-547F-6AA0-65C7-1CFD92279644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6216001" y="795602"/>
            <a:ext cx="5735999" cy="5230799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フッター プレースホルダー 6">
            <a:extLst>
              <a:ext uri="{FF2B5EF4-FFF2-40B4-BE49-F238E27FC236}">
                <a16:creationId xmlns:a16="http://schemas.microsoft.com/office/drawing/2014/main" id="{A91AB892-02F4-E914-0422-BD09E2558C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27891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_TABLES_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表プレースホルダー 8">
            <a:extLst>
              <a:ext uri="{FF2B5EF4-FFF2-40B4-BE49-F238E27FC236}">
                <a16:creationId xmlns:a16="http://schemas.microsoft.com/office/drawing/2014/main" id="{51C01EC1-D350-C147-99F6-A99DCF71971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39999" y="795600"/>
            <a:ext cx="11711999" cy="253080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C7806245-1DB5-69AA-56B7-48764F338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10" name="表プレースホルダー 8">
            <a:extLst>
              <a:ext uri="{FF2B5EF4-FFF2-40B4-BE49-F238E27FC236}">
                <a16:creationId xmlns:a16="http://schemas.microsoft.com/office/drawing/2014/main" id="{B7FA08DF-547F-6AA0-65C7-1CFD92279644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239999" y="3531601"/>
            <a:ext cx="11712000" cy="253080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7" name="フッター プレースホルダー 6">
            <a:extLst>
              <a:ext uri="{FF2B5EF4-FFF2-40B4-BE49-F238E27FC236}">
                <a16:creationId xmlns:a16="http://schemas.microsoft.com/office/drawing/2014/main" id="{A91AB892-02F4-E914-0422-BD09E2558C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02112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_TABLES_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表プレースホルダー 8">
            <a:extLst>
              <a:ext uri="{FF2B5EF4-FFF2-40B4-BE49-F238E27FC236}">
                <a16:creationId xmlns:a16="http://schemas.microsoft.com/office/drawing/2014/main" id="{51C01EC1-D350-C147-99F6-A99DCF71971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39999" y="795601"/>
            <a:ext cx="11711999" cy="172136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C7806245-1DB5-69AA-56B7-48764F338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フッター プレースホルダー 6">
            <a:extLst>
              <a:ext uri="{FF2B5EF4-FFF2-40B4-BE49-F238E27FC236}">
                <a16:creationId xmlns:a16="http://schemas.microsoft.com/office/drawing/2014/main" id="{A91AB892-02F4-E914-0422-BD09E2558C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表プレースホルダー 8">
            <a:extLst>
              <a:ext uri="{FF2B5EF4-FFF2-40B4-BE49-F238E27FC236}">
                <a16:creationId xmlns:a16="http://schemas.microsoft.com/office/drawing/2014/main" id="{48D89BFE-3EB4-A01F-7E8E-D57FD8BC90FF}"/>
              </a:ext>
            </a:extLst>
          </p:cNvPr>
          <p:cNvSpPr>
            <a:spLocks noGrp="1"/>
          </p:cNvSpPr>
          <p:nvPr>
            <p:ph type="tbl" sz="quarter" idx="16"/>
          </p:nvPr>
        </p:nvSpPr>
        <p:spPr>
          <a:xfrm>
            <a:off x="239998" y="2619682"/>
            <a:ext cx="11711999" cy="1721359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5" name="表プレースホルダー 8">
            <a:extLst>
              <a:ext uri="{FF2B5EF4-FFF2-40B4-BE49-F238E27FC236}">
                <a16:creationId xmlns:a16="http://schemas.microsoft.com/office/drawing/2014/main" id="{7F7FE86E-EE53-6309-6EAF-3C83862497A8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239997" y="4443760"/>
            <a:ext cx="11711999" cy="1721358"/>
          </a:xfrm>
        </p:spPr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1109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0001" y="180001"/>
            <a:ext cx="11712000" cy="432000"/>
          </a:xfrm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0000" y="792000"/>
            <a:ext cx="11712000" cy="524304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D989F56E-DDAC-C8D5-5BFD-254C05AF56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22796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74" r:id="rId3"/>
    <p:sldLayoutId id="2147483666" r:id="rId4"/>
    <p:sldLayoutId id="2147483669" r:id="rId5"/>
    <p:sldLayoutId id="2147483670" r:id="rId6"/>
    <p:sldLayoutId id="2147483660" r:id="rId7"/>
    <p:sldLayoutId id="2147483662" r:id="rId8"/>
    <p:sldLayoutId id="2147483671" r:id="rId9"/>
    <p:sldLayoutId id="2147483673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buNone/>
            </a:pPr>
            <a:r>
              <a:rPr dirty="0" err="1">
                <a:latin typeface="メイリオ"/>
              </a:rPr>
              <a:t>ウォーキングライフを彩る</a:t>
            </a:r>
            <a:r>
              <a:rPr dirty="0">
                <a:latin typeface="メイリオ"/>
              </a:rPr>
              <a:t>！</a:t>
            </a:r>
            <a:br>
              <a:rPr lang="en-US" dirty="0">
                <a:latin typeface="メイリオ"/>
              </a:rPr>
            </a:br>
            <a:r>
              <a:rPr dirty="0">
                <a:latin typeface="メイリオ"/>
              </a:rPr>
              <a:t>～</a:t>
            </a:r>
            <a:r>
              <a:rPr dirty="0" err="1">
                <a:latin typeface="メイリオ"/>
              </a:rPr>
              <a:t>あなたの一歩を応援するスニーカープロジェクト</a:t>
            </a:r>
            <a:r>
              <a:rPr dirty="0">
                <a:latin typeface="メイリオ"/>
              </a:rPr>
              <a:t>～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dirty="0" err="1">
                <a:latin typeface="メイリオ"/>
              </a:rPr>
              <a:t>株式会社</a:t>
            </a:r>
            <a:r>
              <a:rPr lang="en-US" altLang="ja-JP" dirty="0" err="1">
                <a:latin typeface="メイリオ"/>
              </a:rPr>
              <a:t>XXX</a:t>
            </a:r>
            <a:endParaRPr dirty="0">
              <a:latin typeface="メイリオ"/>
            </a:endParaRPr>
          </a:p>
          <a:p>
            <a:r>
              <a:rPr dirty="0" err="1">
                <a:latin typeface="メイリオ"/>
              </a:rPr>
              <a:t>マーケティング部</a:t>
            </a:r>
            <a:endParaRPr dirty="0">
              <a:latin typeface="メイリオ"/>
            </a:endParaRPr>
          </a:p>
          <a:p>
            <a:r>
              <a:rPr dirty="0" err="1">
                <a:latin typeface="メイリオ"/>
              </a:rPr>
              <a:t>佐藤</a:t>
            </a:r>
            <a:r>
              <a:rPr dirty="0">
                <a:latin typeface="メイリオ"/>
              </a:rPr>
              <a:t> </a:t>
            </a:r>
            <a:r>
              <a:rPr dirty="0" err="1">
                <a:latin typeface="メイリオ"/>
              </a:rPr>
              <a:t>桃子</a:t>
            </a:r>
            <a:endParaRPr dirty="0">
              <a:latin typeface="メイリオ"/>
            </a:endParaRPr>
          </a:p>
          <a:p>
            <a:r>
              <a:rPr dirty="0">
                <a:latin typeface="メイリオ"/>
              </a:rPr>
              <a:t>2023/</a:t>
            </a:r>
            <a:r>
              <a:rPr lang="en-US" dirty="0">
                <a:latin typeface="メイリオ"/>
              </a:rPr>
              <a:t>xx</a:t>
            </a:r>
            <a:r>
              <a:rPr dirty="0">
                <a:latin typeface="メイリオ"/>
              </a:rPr>
              <a:t>/</a:t>
            </a:r>
            <a:r>
              <a:rPr lang="en-US" dirty="0">
                <a:latin typeface="メイリオ"/>
              </a:rPr>
              <a:t>xx</a:t>
            </a:r>
            <a:endParaRPr dirty="0">
              <a:latin typeface="メイリオ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目次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企画の概要</a:t>
            </a:r>
          </a:p>
          <a:p>
            <a:r>
              <a:rPr>
                <a:latin typeface="メイリオ"/>
              </a:rPr>
              <a:t>課題</a:t>
            </a:r>
          </a:p>
          <a:p>
            <a:r>
              <a:rPr>
                <a:latin typeface="メイリオ"/>
              </a:rPr>
              <a:t>提案内容</a:t>
            </a:r>
          </a:p>
          <a:p>
            <a:r>
              <a:rPr>
                <a:latin typeface="メイリオ"/>
              </a:rPr>
              <a:t>実施要領</a:t>
            </a:r>
          </a:p>
          <a:p>
            <a:r>
              <a:rPr>
                <a:latin typeface="メイリオ"/>
              </a:rPr>
              <a:t>予算</a:t>
            </a:r>
          </a:p>
          <a:p>
            <a:r>
              <a:rPr>
                <a:latin typeface="メイリオ"/>
              </a:rPr>
              <a:t>期待できる効果</a:t>
            </a:r>
          </a:p>
          <a:p>
            <a:r>
              <a:rPr>
                <a:latin typeface="メイリオ"/>
              </a:rPr>
              <a:t>スケジュール</a:t>
            </a:r>
          </a:p>
          <a:p>
            <a:r>
              <a:rPr>
                <a:latin typeface="メイリオ"/>
              </a:rPr>
              <a:t>懸念点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企画の概要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企画のコンセプト</a:t>
            </a:r>
            <a:r>
              <a:rPr dirty="0">
                <a:latin typeface="メイリオ"/>
              </a:rPr>
              <a:t>:</a:t>
            </a:r>
            <a:br>
              <a:rPr lang="en-US" dirty="0">
                <a:latin typeface="メイリオ"/>
              </a:rPr>
            </a:br>
            <a:r>
              <a:rPr dirty="0" err="1">
                <a:latin typeface="メイリオ"/>
              </a:rPr>
              <a:t>このプロジェクトは</a:t>
            </a:r>
            <a:r>
              <a:rPr dirty="0">
                <a:latin typeface="メイリオ"/>
              </a:rPr>
              <a:t>、「健康」と「ファッション」を融合させたウォーキングライフの提案です。毎日の散歩が楽しくなるような、機能的かつデザイン性に優れたスニーカーを通じて、運動習慣の促進とスニーカーファッションの普及を目指します。</a:t>
            </a:r>
          </a:p>
        </p:txBody>
      </p:sp>
      <p:pic>
        <p:nvPicPr>
          <p:cNvPr id="4" name="Picture Placeholder 3" descr="plane.jpg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課題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提案の背景</a:t>
            </a:r>
            <a:r>
              <a:rPr dirty="0">
                <a:latin typeface="メイリオ"/>
              </a:rPr>
              <a:t>:</a:t>
            </a:r>
            <a:br>
              <a:rPr lang="en-US" dirty="0">
                <a:latin typeface="メイリオ"/>
              </a:rPr>
            </a:br>
            <a:r>
              <a:rPr dirty="0" err="1">
                <a:latin typeface="メイリオ"/>
              </a:rPr>
              <a:t>多くの人が運動不足に悩んでおり、特に女性の間では健康を意識しつつも、ファッション性を重視したいというニーズが高まっています</a:t>
            </a:r>
            <a:r>
              <a:rPr dirty="0">
                <a:latin typeface="メイリオ"/>
              </a:rPr>
              <a:t>。</a:t>
            </a:r>
          </a:p>
          <a:p>
            <a:r>
              <a:rPr dirty="0" err="1">
                <a:latin typeface="メイリオ"/>
              </a:rPr>
              <a:t>解決したい課題の定義</a:t>
            </a:r>
            <a:r>
              <a:rPr dirty="0">
                <a:latin typeface="メイリオ"/>
              </a:rPr>
              <a:t>:</a:t>
            </a:r>
            <a:br>
              <a:rPr lang="en-US" dirty="0">
                <a:latin typeface="メイリオ"/>
              </a:rPr>
            </a:br>
            <a:r>
              <a:rPr dirty="0" err="1">
                <a:latin typeface="メイリオ"/>
              </a:rPr>
              <a:t>運動不足解消のための散歩促進と、ファッション性を兼ね備えたスニーカー選びの困難さ</a:t>
            </a:r>
            <a:r>
              <a:rPr dirty="0">
                <a:latin typeface="メイリオ"/>
              </a:rPr>
              <a:t>。</a:t>
            </a:r>
          </a:p>
        </p:txBody>
      </p:sp>
      <p:pic>
        <p:nvPicPr>
          <p:cNvPr id="4" name="Picture Placeholder 3" descr="disappoint.jpg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提案内容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課題の解決方法</a:t>
            </a:r>
            <a:r>
              <a:rPr dirty="0">
                <a:latin typeface="メイリオ"/>
              </a:rPr>
              <a:t>:</a:t>
            </a:r>
            <a:br>
              <a:rPr lang="en-US" dirty="0">
                <a:latin typeface="メイリオ"/>
              </a:rPr>
            </a:br>
            <a:r>
              <a:rPr dirty="0">
                <a:latin typeface="メイリオ"/>
              </a:rPr>
              <a:t>機能性を追求した快適な履き心地のスニーカーの開発と、トレンドを取り入れたデザインで、スニーカー女子を増やし、散歩をもっと身近なものにします。</a:t>
            </a:r>
          </a:p>
        </p:txBody>
      </p:sp>
      <p:pic>
        <p:nvPicPr>
          <p:cNvPr id="4" name="Picture Placeholder 3" descr="presentation.jpg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実施要領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実施する対象範囲</a:t>
            </a:r>
            <a:r>
              <a:rPr dirty="0">
                <a:latin typeface="メイリオ"/>
              </a:rPr>
              <a:t>(</a:t>
            </a:r>
            <a:r>
              <a:rPr dirty="0" err="1">
                <a:latin typeface="メイリオ"/>
              </a:rPr>
              <a:t>スコープ</a:t>
            </a:r>
            <a:r>
              <a:rPr dirty="0">
                <a:latin typeface="メイリオ"/>
              </a:rPr>
              <a:t>):</a:t>
            </a:r>
          </a:p>
          <a:p>
            <a:pPr>
              <a:buNone/>
            </a:pPr>
            <a:r>
              <a:rPr lang="en-US" dirty="0">
                <a:latin typeface="メイリオ"/>
              </a:rPr>
              <a:t>  </a:t>
            </a:r>
            <a:r>
              <a:rPr dirty="0">
                <a:latin typeface="メイリオ"/>
              </a:rPr>
              <a:t>全国の20代から40代の女性。</a:t>
            </a:r>
          </a:p>
          <a:p>
            <a:r>
              <a:rPr dirty="0" err="1">
                <a:latin typeface="メイリオ"/>
              </a:rPr>
              <a:t>チーム体制</a:t>
            </a:r>
            <a:r>
              <a:rPr dirty="0">
                <a:latin typeface="メイリオ"/>
              </a:rPr>
              <a:t>(</a:t>
            </a:r>
            <a:r>
              <a:rPr dirty="0" err="1">
                <a:latin typeface="メイリオ"/>
              </a:rPr>
              <a:t>役割分担</a:t>
            </a:r>
            <a:r>
              <a:rPr dirty="0">
                <a:latin typeface="メイリオ"/>
              </a:rPr>
              <a:t>):</a:t>
            </a:r>
          </a:p>
          <a:p>
            <a:pPr>
              <a:buNone/>
            </a:pPr>
            <a:r>
              <a:rPr lang="en-US" dirty="0">
                <a:latin typeface="メイリオ"/>
              </a:rPr>
              <a:t>  </a:t>
            </a:r>
            <a:r>
              <a:rPr dirty="0" err="1">
                <a:latin typeface="メイリオ"/>
              </a:rPr>
              <a:t>商品開発部、マーケティング部、販売部が連携</a:t>
            </a:r>
            <a:r>
              <a:rPr dirty="0">
                <a:latin typeface="メイリオ"/>
              </a:rPr>
              <a:t>。</a:t>
            </a:r>
          </a:p>
          <a:p>
            <a:r>
              <a:rPr dirty="0" err="1">
                <a:latin typeface="メイリオ"/>
              </a:rPr>
              <a:t>やらないことリスト</a:t>
            </a:r>
            <a:r>
              <a:rPr dirty="0">
                <a:latin typeface="メイリオ"/>
              </a:rPr>
              <a:t>:</a:t>
            </a:r>
          </a:p>
          <a:p>
            <a:pPr>
              <a:buNone/>
            </a:pPr>
            <a:r>
              <a:rPr lang="en-US" dirty="0">
                <a:latin typeface="メイリオ"/>
              </a:rPr>
              <a:t>  </a:t>
            </a:r>
            <a:r>
              <a:rPr dirty="0" err="1">
                <a:latin typeface="メイリオ"/>
              </a:rPr>
              <a:t>過度なダイエット目的のプロモーションは行いません</a:t>
            </a:r>
            <a:r>
              <a:rPr dirty="0">
                <a:latin typeface="メイリオ"/>
              </a:rPr>
              <a:t>。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予算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実際の予算</a:t>
            </a:r>
            <a:r>
              <a:rPr dirty="0">
                <a:latin typeface="メイリオ"/>
              </a:rPr>
              <a:t>:</a:t>
            </a:r>
          </a:p>
          <a:p>
            <a:pPr>
              <a:buNone/>
            </a:pPr>
            <a:r>
              <a:rPr lang="en-US" dirty="0">
                <a:latin typeface="メイリオ"/>
              </a:rPr>
              <a:t>  </a:t>
            </a:r>
            <a:r>
              <a:rPr dirty="0">
                <a:latin typeface="メイリオ"/>
              </a:rPr>
              <a:t>プロジェクト全体で約3,000万円。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期待できる効果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損益シミュレーション</a:t>
            </a:r>
            <a:r>
              <a:rPr dirty="0">
                <a:latin typeface="メイリオ"/>
              </a:rPr>
              <a:t>:</a:t>
            </a:r>
          </a:p>
          <a:p>
            <a:pPr>
              <a:buNone/>
            </a:pPr>
            <a:r>
              <a:rPr lang="en-US" dirty="0">
                <a:latin typeface="メイリオ"/>
              </a:rPr>
              <a:t>  </a:t>
            </a:r>
            <a:r>
              <a:rPr dirty="0">
                <a:latin typeface="メイリオ"/>
              </a:rPr>
              <a:t>初年度からの売上予測は5,000万円。</a:t>
            </a:r>
          </a:p>
          <a:p>
            <a:r>
              <a:rPr dirty="0" err="1">
                <a:latin typeface="メイリオ"/>
              </a:rPr>
              <a:t>定量目標</a:t>
            </a:r>
            <a:r>
              <a:rPr dirty="0">
                <a:latin typeface="メイリオ"/>
              </a:rPr>
              <a:t>:</a:t>
            </a:r>
          </a:p>
          <a:p>
            <a:pPr>
              <a:buNone/>
            </a:pPr>
            <a:r>
              <a:rPr lang="en-US" dirty="0">
                <a:latin typeface="メイリオ"/>
              </a:rPr>
              <a:t>  </a:t>
            </a:r>
            <a:r>
              <a:rPr dirty="0">
                <a:latin typeface="メイリオ"/>
              </a:rPr>
              <a:t>初年度で10,000足の販売。</a:t>
            </a:r>
          </a:p>
          <a:p>
            <a:r>
              <a:rPr dirty="0" err="1">
                <a:latin typeface="メイリオ"/>
              </a:rPr>
              <a:t>定性目標</a:t>
            </a:r>
            <a:r>
              <a:rPr dirty="0">
                <a:latin typeface="メイリオ"/>
              </a:rPr>
              <a:t>:</a:t>
            </a:r>
            <a:br>
              <a:rPr lang="en-US" dirty="0">
                <a:latin typeface="メイリオ"/>
              </a:rPr>
            </a:br>
            <a:r>
              <a:rPr dirty="0" err="1">
                <a:latin typeface="メイリオ"/>
              </a:rPr>
              <a:t>ウォーキングを通じた健康増進とスニーカーファッションのトレンドセット</a:t>
            </a:r>
            <a:r>
              <a:rPr dirty="0">
                <a:latin typeface="メイリオ"/>
              </a:rPr>
              <a:t>。</a:t>
            </a:r>
          </a:p>
        </p:txBody>
      </p:sp>
      <p:pic>
        <p:nvPicPr>
          <p:cNvPr id="4" name="Picture Placeholder 3" descr="plane.jpg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スケジュール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準備期間</a:t>
            </a:r>
            <a:r>
              <a:rPr dirty="0">
                <a:latin typeface="メイリオ"/>
              </a:rPr>
              <a:t>:</a:t>
            </a:r>
          </a:p>
          <a:p>
            <a:pPr>
              <a:buNone/>
            </a:pPr>
            <a:r>
              <a:rPr lang="en-US" dirty="0">
                <a:latin typeface="メイリオ"/>
              </a:rPr>
              <a:t>  </a:t>
            </a:r>
            <a:r>
              <a:rPr dirty="0">
                <a:latin typeface="メイリオ"/>
              </a:rPr>
              <a:t>2023年1月から3月。</a:t>
            </a:r>
          </a:p>
          <a:p>
            <a:r>
              <a:rPr dirty="0" err="1">
                <a:latin typeface="メイリオ"/>
              </a:rPr>
              <a:t>実施期間</a:t>
            </a:r>
            <a:r>
              <a:rPr dirty="0">
                <a:latin typeface="メイリオ"/>
              </a:rPr>
              <a:t>:</a:t>
            </a:r>
          </a:p>
          <a:p>
            <a:pPr>
              <a:buNone/>
            </a:pPr>
            <a:r>
              <a:rPr lang="en-US" dirty="0">
                <a:latin typeface="メイリオ"/>
              </a:rPr>
              <a:t>  </a:t>
            </a:r>
            <a:r>
              <a:rPr dirty="0">
                <a:latin typeface="メイリオ"/>
              </a:rPr>
              <a:t>2023年4月から継続的に。</a:t>
            </a:r>
          </a:p>
          <a:p>
            <a:r>
              <a:rPr dirty="0" err="1">
                <a:latin typeface="メイリオ"/>
              </a:rPr>
              <a:t>評価方法</a:t>
            </a:r>
            <a:r>
              <a:rPr dirty="0">
                <a:latin typeface="メイリオ"/>
              </a:rPr>
              <a:t>:</a:t>
            </a:r>
          </a:p>
          <a:p>
            <a:pPr>
              <a:buNone/>
            </a:pPr>
            <a:r>
              <a:rPr lang="en-US" dirty="0">
                <a:latin typeface="メイリオ"/>
              </a:rPr>
              <a:t>  </a:t>
            </a:r>
            <a:r>
              <a:rPr dirty="0" err="1">
                <a:latin typeface="メイリオ"/>
              </a:rPr>
              <a:t>販売数、顧客満足度アンケート、SNSでの反応</a:t>
            </a:r>
            <a:r>
              <a:rPr dirty="0">
                <a:latin typeface="メイリオ"/>
              </a:rPr>
              <a:t>。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懸念点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市場のトレンド変動に対応できる柔軟性の確保。</a:t>
            </a:r>
          </a:p>
          <a:p>
            <a:r>
              <a:rPr>
                <a:latin typeface="メイリオ"/>
              </a:rPr>
              <a:t>長期間の顧客エンゲージメントを維持する施策の継続的な開発。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1210</TotalTime>
  <Words>164</Words>
  <Application>Microsoft Office PowerPoint</Application>
  <PresentationFormat>ワイド画面</PresentationFormat>
  <Paragraphs>47</Paragraphs>
  <Slides>10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6" baseType="lpstr">
      <vt:lpstr>メイリオ</vt:lpstr>
      <vt:lpstr>游ゴシック</vt:lpstr>
      <vt:lpstr>Arial</vt:lpstr>
      <vt:lpstr>Calibri</vt:lpstr>
      <vt:lpstr>Calibri Light</vt:lpstr>
      <vt:lpstr>Office テーマ</vt:lpstr>
      <vt:lpstr>ウォーキングライフを彩る！ ～あなたの一歩を応援するスニーカープロジェクト～</vt:lpstr>
      <vt:lpstr>目次</vt:lpstr>
      <vt:lpstr>企画の概要</vt:lpstr>
      <vt:lpstr>課題</vt:lpstr>
      <vt:lpstr>提案内容</vt:lpstr>
      <vt:lpstr>実施要領</vt:lpstr>
      <vt:lpstr>予算</vt:lpstr>
      <vt:lpstr>期待できる効果</vt:lpstr>
      <vt:lpstr>スケジュール</vt:lpstr>
      <vt:lpstr>懸念点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work</dc:creator>
  <cp:lastModifiedBy>work</cp:lastModifiedBy>
  <cp:revision>120</cp:revision>
  <dcterms:created xsi:type="dcterms:W3CDTF">2022-07-06T06:14:45Z</dcterms:created>
  <dcterms:modified xsi:type="dcterms:W3CDTF">2023-12-07T07:48:46Z</dcterms:modified>
</cp:coreProperties>
</file>