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AFF"/>
    <a:srgbClr val="1E9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間スタイル 2 - アクセント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間スタイル 2 - アクセント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淡色スタイル 2 - アクセント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35758FB7-9AC5-4552-8A53-C91805E547FA}" styleName="テーマ スタイル 1 - アクセント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93296810-A885-4BE3-A3E7-6D5BEEA58F35}" styleName="中間スタイル 2 - アクセント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テーマ スタイル 1 - アクセント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012ECD-51FC-41F1-AA8D-1B2483CD663E}" styleName="淡色スタイル 2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淡色スタイル 1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F1AB2-1976-4502-BF36-3FF5EA218861}" styleName="中間スタイル 4 - アクセント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301B821-A1FF-4177-AEE7-76D212191A09}" styleName="中間スタイル 1 - アクセント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7" d="100"/>
          <a:sy n="147" d="100"/>
        </p:scale>
        <p:origin x="292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5C46A-E144-414D-A1E9-5C587C39F7D3}" type="datetimeFigureOut">
              <a:rPr kumimoji="1" lang="ja-JP" altLang="en-US" smtClean="0"/>
              <a:t>2023/12/7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1CB26-CAC5-4E8B-BA23-C0ECBD80E1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20657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5600" y="1711734"/>
            <a:ext cx="10363200" cy="1500187"/>
          </a:xfrm>
        </p:spPr>
        <p:txBody>
          <a:bodyPr anchor="ctr">
            <a:normAutofit/>
          </a:bodyPr>
          <a:lstStyle>
            <a:lvl1pPr algn="l">
              <a:defRPr sz="4800" b="1"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206EC7F3-4BF3-5E63-02CC-AB56EA9A70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5600" y="3646079"/>
            <a:ext cx="10515600" cy="150018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dirty="0"/>
              <a:t>マスター テキストの書式設定</a:t>
            </a:r>
          </a:p>
        </p:txBody>
      </p:sp>
    </p:spTree>
    <p:extLst>
      <p:ext uri="{BB962C8B-B14F-4D97-AF65-F5344CB8AC3E}">
        <p14:creationId xmlns:p14="http://schemas.microsoft.com/office/powerpoint/2010/main" val="2821851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ND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四角形">
            <a:extLst>
              <a:ext uri="{FF2B5EF4-FFF2-40B4-BE49-F238E27FC236}">
                <a16:creationId xmlns:a16="http://schemas.microsoft.com/office/drawing/2014/main" id="{C857CEF5-09B6-3F9E-E5DE-8BDA1A4E2C9E}"/>
              </a:ext>
            </a:extLst>
          </p:cNvPr>
          <p:cNvSpPr/>
          <p:nvPr userDrawn="1"/>
        </p:nvSpPr>
        <p:spPr>
          <a:xfrm>
            <a:off x="0" y="0"/>
            <a:ext cx="12193200" cy="864000"/>
          </a:xfrm>
          <a:prstGeom prst="rect">
            <a:avLst/>
          </a:prstGeom>
          <a:solidFill>
            <a:srgbClr val="44DD4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algn="ctr" defTabSz="821531">
              <a:lnSpc>
                <a:spcPct val="100000"/>
              </a:lnSpc>
              <a:spcBef>
                <a:spcPts val="0"/>
              </a:spcBef>
              <a:defRPr sz="3000"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00" y="216000"/>
            <a:ext cx="11761200" cy="432000"/>
          </a:xfrm>
        </p:spPr>
        <p:txBody>
          <a:bodyPr tIns="108000">
            <a:noAutofit/>
          </a:bodyPr>
          <a:lstStyle>
            <a:lvl1pPr>
              <a:defRPr sz="3600" b="1"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53F27E00-3F6D-43F8-B893-D6D2F03D504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12399" y="6196320"/>
            <a:ext cx="5435365" cy="462959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1CAC6801-9CA7-0788-AB38-2A9F8A37B6F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0000" y="1224000"/>
            <a:ext cx="11473200" cy="48749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</a:lstStyle>
          <a:p>
            <a:pPr lvl="0"/>
            <a:r>
              <a:rPr kumimoji="1" lang="ja-JP" altLang="en-US" dirty="0"/>
              <a:t>マスター テキストの書式設定</a:t>
            </a:r>
          </a:p>
          <a:p>
            <a:pPr lvl="1"/>
            <a:r>
              <a:rPr kumimoji="1" lang="ja-JP" altLang="en-US" dirty="0"/>
              <a:t>第 </a:t>
            </a:r>
            <a:r>
              <a:rPr kumimoji="1" lang="en-US" altLang="ja-JP" dirty="0"/>
              <a:t>2 </a:t>
            </a:r>
            <a:r>
              <a:rPr kumimoji="1" lang="ja-JP" altLang="en-US" dirty="0"/>
              <a:t>レベル</a:t>
            </a:r>
          </a:p>
          <a:p>
            <a:pPr lvl="2"/>
            <a:r>
              <a:rPr kumimoji="1" lang="ja-JP" altLang="en-US" dirty="0"/>
              <a:t>第 </a:t>
            </a:r>
            <a:r>
              <a:rPr kumimoji="1" lang="en-US" altLang="ja-JP" dirty="0"/>
              <a:t>3 </a:t>
            </a:r>
            <a:r>
              <a:rPr kumimoji="1" lang="ja-JP" altLang="en-US" dirty="0"/>
              <a:t>レベル</a:t>
            </a:r>
          </a:p>
          <a:p>
            <a:pPr lvl="3"/>
            <a:r>
              <a:rPr kumimoji="1" lang="ja-JP" altLang="en-US" dirty="0"/>
              <a:t>第 </a:t>
            </a:r>
            <a:r>
              <a:rPr kumimoji="1" lang="en-US" altLang="ja-JP" dirty="0"/>
              <a:t>4 </a:t>
            </a:r>
            <a:r>
              <a:rPr kumimoji="1" lang="ja-JP" altLang="en-US" dirty="0"/>
              <a:t>レベル</a:t>
            </a:r>
          </a:p>
          <a:p>
            <a:pPr lvl="4"/>
            <a:r>
              <a:rPr kumimoji="1" lang="ja-JP" altLang="en-US" dirty="0"/>
              <a:t>第 </a:t>
            </a:r>
            <a:r>
              <a:rPr kumimoji="1" lang="en-US" altLang="ja-JP" dirty="0"/>
              <a:t>5 </a:t>
            </a:r>
            <a:r>
              <a:rPr kumimoji="1" lang="ja-JP" altLang="en-US" dirty="0"/>
              <a:t>レベル</a:t>
            </a:r>
          </a:p>
        </p:txBody>
      </p:sp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94E45EFB-B5D0-01E4-3C05-C64DD34FF86A}"/>
              </a:ext>
            </a:extLst>
          </p:cNvPr>
          <p:cNvSpPr txBox="1"/>
          <p:nvPr userDrawn="1"/>
        </p:nvSpPr>
        <p:spPr>
          <a:xfrm>
            <a:off x="5798670" y="6427799"/>
            <a:ext cx="594660" cy="3780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BC285A2D-78B1-49C0-917A-ABA92BD68C62}" type="slidenum">
              <a:rPr kumimoji="1" lang="ja-JP" altLang="en-US" smtClean="0"/>
              <a:pPr algn="ctr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39193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AND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四角形">
            <a:extLst>
              <a:ext uri="{FF2B5EF4-FFF2-40B4-BE49-F238E27FC236}">
                <a16:creationId xmlns:a16="http://schemas.microsoft.com/office/drawing/2014/main" id="{C857CEF5-09B6-3F9E-E5DE-8BDA1A4E2C9E}"/>
              </a:ext>
            </a:extLst>
          </p:cNvPr>
          <p:cNvSpPr/>
          <p:nvPr userDrawn="1"/>
        </p:nvSpPr>
        <p:spPr>
          <a:xfrm>
            <a:off x="0" y="0"/>
            <a:ext cx="12193200" cy="864000"/>
          </a:xfrm>
          <a:prstGeom prst="rect">
            <a:avLst/>
          </a:prstGeom>
          <a:solidFill>
            <a:srgbClr val="44DD4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algn="ctr" defTabSz="821531">
              <a:lnSpc>
                <a:spcPct val="100000"/>
              </a:lnSpc>
              <a:spcBef>
                <a:spcPts val="0"/>
              </a:spcBef>
              <a:defRPr sz="3000"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00" y="216000"/>
            <a:ext cx="11761200" cy="432000"/>
          </a:xfrm>
        </p:spPr>
        <p:txBody>
          <a:bodyPr tIns="108000">
            <a:noAutofit/>
          </a:bodyPr>
          <a:lstStyle>
            <a:lvl1pPr>
              <a:defRPr sz="3600" b="1"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53F27E00-3F6D-43F8-B893-D6D2F03D504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12399" y="6196320"/>
            <a:ext cx="5435365" cy="462959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1CAC6801-9CA7-0788-AB38-2A9F8A37B6F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0000" y="1224000"/>
            <a:ext cx="7621200" cy="48749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</a:lstStyle>
          <a:p>
            <a:pPr lvl="0"/>
            <a:r>
              <a:rPr kumimoji="1" lang="ja-JP" altLang="en-US" dirty="0"/>
              <a:t>マスター テキストの書式設定</a:t>
            </a:r>
          </a:p>
          <a:p>
            <a:pPr lvl="1"/>
            <a:r>
              <a:rPr kumimoji="1" lang="ja-JP" altLang="en-US" dirty="0"/>
              <a:t>第 </a:t>
            </a:r>
            <a:r>
              <a:rPr kumimoji="1" lang="en-US" altLang="ja-JP" dirty="0"/>
              <a:t>2 </a:t>
            </a:r>
            <a:r>
              <a:rPr kumimoji="1" lang="ja-JP" altLang="en-US" dirty="0"/>
              <a:t>レベル</a:t>
            </a:r>
          </a:p>
          <a:p>
            <a:pPr lvl="2"/>
            <a:r>
              <a:rPr kumimoji="1" lang="ja-JP" altLang="en-US" dirty="0"/>
              <a:t>第 </a:t>
            </a:r>
            <a:r>
              <a:rPr kumimoji="1" lang="en-US" altLang="ja-JP" dirty="0"/>
              <a:t>3 </a:t>
            </a:r>
            <a:r>
              <a:rPr kumimoji="1" lang="ja-JP" altLang="en-US" dirty="0"/>
              <a:t>レベル</a:t>
            </a:r>
          </a:p>
          <a:p>
            <a:pPr lvl="3"/>
            <a:r>
              <a:rPr kumimoji="1" lang="ja-JP" altLang="en-US" dirty="0"/>
              <a:t>第 </a:t>
            </a:r>
            <a:r>
              <a:rPr kumimoji="1" lang="en-US" altLang="ja-JP" dirty="0"/>
              <a:t>4 </a:t>
            </a:r>
            <a:r>
              <a:rPr kumimoji="1" lang="ja-JP" altLang="en-US" dirty="0"/>
              <a:t>レベル</a:t>
            </a:r>
          </a:p>
          <a:p>
            <a:pPr lvl="4"/>
            <a:r>
              <a:rPr kumimoji="1" lang="ja-JP" altLang="en-US" dirty="0"/>
              <a:t>第 </a:t>
            </a:r>
            <a:r>
              <a:rPr kumimoji="1" lang="en-US" altLang="ja-JP" dirty="0"/>
              <a:t>5 </a:t>
            </a:r>
            <a:r>
              <a:rPr kumimoji="1" lang="ja-JP" altLang="en-US" dirty="0"/>
              <a:t>レベル</a:t>
            </a:r>
          </a:p>
        </p:txBody>
      </p:sp>
      <p:sp>
        <p:nvSpPr>
          <p:cNvPr id="14" name="図プレースホルダー 13">
            <a:extLst>
              <a:ext uri="{FF2B5EF4-FFF2-40B4-BE49-F238E27FC236}">
                <a16:creationId xmlns:a16="http://schemas.microsoft.com/office/drawing/2014/main" id="{29171D56-074B-BF8C-534B-C4A0D272D87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341200" y="1224000"/>
            <a:ext cx="3492000" cy="34920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94E45EFB-B5D0-01E4-3C05-C64DD34FF86A}"/>
              </a:ext>
            </a:extLst>
          </p:cNvPr>
          <p:cNvSpPr txBox="1"/>
          <p:nvPr userDrawn="1"/>
        </p:nvSpPr>
        <p:spPr>
          <a:xfrm>
            <a:off x="5798670" y="6427799"/>
            <a:ext cx="594660" cy="3780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BC285A2D-78B1-49C0-917A-ABA92BD68C62}" type="slidenum">
              <a:rPr kumimoji="1" lang="ja-JP" altLang="en-US" smtClean="0"/>
              <a:pPr algn="ctr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95121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02632"/>
            <a:ext cx="10515600" cy="2852737"/>
          </a:xfrm>
        </p:spPr>
        <p:txBody>
          <a:bodyPr anchor="ctr">
            <a:normAutofit/>
          </a:bodyPr>
          <a:lstStyle>
            <a:lvl1pPr>
              <a:defRPr sz="3600" b="1"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57D0F91-D217-8596-295C-21310BF634D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94594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3BD0D1EF-81C8-9773-8293-CCF3E052223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75270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2DAD51D8-77FF-CFE7-AC58-39BD0F66453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85270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ND_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710A331-455F-5115-A44F-6E02C71CE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7" name="表プレースホルダー 6">
            <a:extLst>
              <a:ext uri="{FF2B5EF4-FFF2-40B4-BE49-F238E27FC236}">
                <a16:creationId xmlns:a16="http://schemas.microsoft.com/office/drawing/2014/main" id="{F82F42AC-AEC2-E9CE-A660-7EA654E97A1D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239999" y="798023"/>
            <a:ext cx="11712000" cy="522820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kumimoji="1" lang="ja-JP" altLang="en-US" dirty="0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24BE42A-81AA-BFFA-F30A-F0CD561537EC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8302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_TAB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表プレースホルダー 8">
            <a:extLst>
              <a:ext uri="{FF2B5EF4-FFF2-40B4-BE49-F238E27FC236}">
                <a16:creationId xmlns:a16="http://schemas.microsoft.com/office/drawing/2014/main" id="{51C01EC1-D350-C147-99F6-A99DCF71971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240000" y="795602"/>
            <a:ext cx="5736000" cy="5230799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2" name="タイトル 1">
            <a:extLst>
              <a:ext uri="{FF2B5EF4-FFF2-40B4-BE49-F238E27FC236}">
                <a16:creationId xmlns:a16="http://schemas.microsoft.com/office/drawing/2014/main" id="{C7806245-1DB5-69AA-56B7-48764F338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10" name="表プレースホルダー 8">
            <a:extLst>
              <a:ext uri="{FF2B5EF4-FFF2-40B4-BE49-F238E27FC236}">
                <a16:creationId xmlns:a16="http://schemas.microsoft.com/office/drawing/2014/main" id="{B7FA08DF-547F-6AA0-65C7-1CFD92279644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6216001" y="795602"/>
            <a:ext cx="5735999" cy="5230799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フッター プレースホルダー 6">
            <a:extLst>
              <a:ext uri="{FF2B5EF4-FFF2-40B4-BE49-F238E27FC236}">
                <a16:creationId xmlns:a16="http://schemas.microsoft.com/office/drawing/2014/main" id="{A91AB892-02F4-E914-0422-BD09E2558C4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27891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_TABLES_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表プレースホルダー 8">
            <a:extLst>
              <a:ext uri="{FF2B5EF4-FFF2-40B4-BE49-F238E27FC236}">
                <a16:creationId xmlns:a16="http://schemas.microsoft.com/office/drawing/2014/main" id="{51C01EC1-D350-C147-99F6-A99DCF71971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239999" y="795600"/>
            <a:ext cx="11711999" cy="2530800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2" name="タイトル 1">
            <a:extLst>
              <a:ext uri="{FF2B5EF4-FFF2-40B4-BE49-F238E27FC236}">
                <a16:creationId xmlns:a16="http://schemas.microsoft.com/office/drawing/2014/main" id="{C7806245-1DB5-69AA-56B7-48764F338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10" name="表プレースホルダー 8">
            <a:extLst>
              <a:ext uri="{FF2B5EF4-FFF2-40B4-BE49-F238E27FC236}">
                <a16:creationId xmlns:a16="http://schemas.microsoft.com/office/drawing/2014/main" id="{B7FA08DF-547F-6AA0-65C7-1CFD92279644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239999" y="3531601"/>
            <a:ext cx="11712000" cy="2530800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7" name="フッター プレースホルダー 6">
            <a:extLst>
              <a:ext uri="{FF2B5EF4-FFF2-40B4-BE49-F238E27FC236}">
                <a16:creationId xmlns:a16="http://schemas.microsoft.com/office/drawing/2014/main" id="{A91AB892-02F4-E914-0422-BD09E2558C4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002112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_TABLES_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表プレースホルダー 8">
            <a:extLst>
              <a:ext uri="{FF2B5EF4-FFF2-40B4-BE49-F238E27FC236}">
                <a16:creationId xmlns:a16="http://schemas.microsoft.com/office/drawing/2014/main" id="{51C01EC1-D350-C147-99F6-A99DCF71971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239999" y="795601"/>
            <a:ext cx="11711999" cy="1721360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2" name="タイトル 1">
            <a:extLst>
              <a:ext uri="{FF2B5EF4-FFF2-40B4-BE49-F238E27FC236}">
                <a16:creationId xmlns:a16="http://schemas.microsoft.com/office/drawing/2014/main" id="{C7806245-1DB5-69AA-56B7-48764F338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7" name="フッター プレースホルダー 6">
            <a:extLst>
              <a:ext uri="{FF2B5EF4-FFF2-40B4-BE49-F238E27FC236}">
                <a16:creationId xmlns:a16="http://schemas.microsoft.com/office/drawing/2014/main" id="{A91AB892-02F4-E914-0422-BD09E2558C4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表プレースホルダー 8">
            <a:extLst>
              <a:ext uri="{FF2B5EF4-FFF2-40B4-BE49-F238E27FC236}">
                <a16:creationId xmlns:a16="http://schemas.microsoft.com/office/drawing/2014/main" id="{48D89BFE-3EB4-A01F-7E8E-D57FD8BC90FF}"/>
              </a:ext>
            </a:extLst>
          </p:cNvPr>
          <p:cNvSpPr>
            <a:spLocks noGrp="1"/>
          </p:cNvSpPr>
          <p:nvPr>
            <p:ph type="tbl" sz="quarter" idx="16"/>
          </p:nvPr>
        </p:nvSpPr>
        <p:spPr>
          <a:xfrm>
            <a:off x="239998" y="2619682"/>
            <a:ext cx="11711999" cy="1721359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5" name="表プレースホルダー 8">
            <a:extLst>
              <a:ext uri="{FF2B5EF4-FFF2-40B4-BE49-F238E27FC236}">
                <a16:creationId xmlns:a16="http://schemas.microsoft.com/office/drawing/2014/main" id="{7F7FE86E-EE53-6309-6EAF-3C83862497A8}"/>
              </a:ext>
            </a:extLst>
          </p:cNvPr>
          <p:cNvSpPr>
            <a:spLocks noGrp="1"/>
          </p:cNvSpPr>
          <p:nvPr>
            <p:ph type="tbl" sz="quarter" idx="17"/>
          </p:nvPr>
        </p:nvSpPr>
        <p:spPr>
          <a:xfrm>
            <a:off x="239997" y="4443760"/>
            <a:ext cx="11711999" cy="1721358"/>
          </a:xfrm>
        </p:spPr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91109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0001" y="180001"/>
            <a:ext cx="11712000" cy="432000"/>
          </a:xfrm>
          <a:prstGeom prst="rect">
            <a:avLst/>
          </a:prstGeom>
        </p:spPr>
        <p:txBody>
          <a:bodyPr vert="horz" lIns="0" tIns="0" rIns="0" bIns="0" rtlCol="0" anchor="ctr" anchorCtr="0">
            <a:normAutofit/>
          </a:bodyPr>
          <a:lstStyle/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0000" y="792000"/>
            <a:ext cx="11712000" cy="524304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D989F56E-DDAC-C8D5-5BFD-254C05AF56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22796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74" r:id="rId3"/>
    <p:sldLayoutId id="2147483666" r:id="rId4"/>
    <p:sldLayoutId id="2147483669" r:id="rId5"/>
    <p:sldLayoutId id="2147483670" r:id="rId6"/>
    <p:sldLayoutId id="2147483660" r:id="rId7"/>
    <p:sldLayoutId id="2147483662" r:id="rId8"/>
    <p:sldLayoutId id="2147483671" r:id="rId9"/>
    <p:sldLayoutId id="2147483673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://www.cloudcrm.co.jp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5600" y="1711734"/>
            <a:ext cx="11606400" cy="150018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dirty="0">
                <a:latin typeface="メイリオ"/>
              </a:rPr>
              <a:t>『</a:t>
            </a:r>
            <a:r>
              <a:rPr dirty="0" err="1">
                <a:latin typeface="メイリオ"/>
              </a:rPr>
              <a:t>クラウドで切り拓く</a:t>
            </a:r>
            <a:r>
              <a:rPr lang="ja-JP" altLang="en-US" dirty="0">
                <a:latin typeface="メイリオ"/>
              </a:rPr>
              <a:t>、</a:t>
            </a:r>
            <a:r>
              <a:rPr dirty="0" err="1">
                <a:latin typeface="メイリオ"/>
              </a:rPr>
              <a:t>新たな顧客体験</a:t>
            </a:r>
            <a:r>
              <a:rPr dirty="0">
                <a:latin typeface="メイリオ"/>
              </a:rPr>
              <a:t>』</a:t>
            </a:r>
            <a:br>
              <a:rPr lang="en-US" dirty="0">
                <a:latin typeface="メイリオ"/>
              </a:rPr>
            </a:br>
            <a:r>
              <a:rPr lang="en-US" dirty="0">
                <a:latin typeface="メイリオ"/>
              </a:rPr>
              <a:t>  </a:t>
            </a:r>
            <a:r>
              <a:rPr dirty="0">
                <a:latin typeface="メイリオ"/>
              </a:rPr>
              <a:t>－</a:t>
            </a:r>
            <a:r>
              <a:rPr dirty="0" err="1">
                <a:latin typeface="メイリオ"/>
              </a:rPr>
              <a:t>顧客情報管理の革新</a:t>
            </a:r>
            <a:endParaRPr dirty="0">
              <a:latin typeface="メイリオ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dirty="0" err="1">
                <a:latin typeface="メイリオ"/>
              </a:rPr>
              <a:t>会社名</a:t>
            </a:r>
            <a:r>
              <a:rPr dirty="0">
                <a:latin typeface="メイリオ"/>
              </a:rPr>
              <a:t>: </a:t>
            </a:r>
            <a:r>
              <a:rPr lang="en-US" dirty="0" err="1">
                <a:latin typeface="メイリオ"/>
              </a:rPr>
              <a:t>XXX</a:t>
            </a:r>
            <a:r>
              <a:rPr dirty="0" err="1">
                <a:latin typeface="メイリオ"/>
              </a:rPr>
              <a:t>株式会社</a:t>
            </a:r>
            <a:endParaRPr dirty="0">
              <a:latin typeface="メイリオ"/>
            </a:endParaRPr>
          </a:p>
          <a:p>
            <a:r>
              <a:rPr dirty="0" err="1">
                <a:latin typeface="メイリオ"/>
              </a:rPr>
              <a:t>所属</a:t>
            </a:r>
            <a:r>
              <a:rPr dirty="0">
                <a:latin typeface="メイリオ"/>
              </a:rPr>
              <a:t>: </a:t>
            </a:r>
            <a:r>
              <a:rPr dirty="0" err="1">
                <a:latin typeface="メイリオ"/>
              </a:rPr>
              <a:t>マーケティング部</a:t>
            </a:r>
            <a:endParaRPr dirty="0">
              <a:latin typeface="メイリオ"/>
            </a:endParaRPr>
          </a:p>
          <a:p>
            <a:r>
              <a:rPr dirty="0" err="1">
                <a:latin typeface="メイリオ"/>
              </a:rPr>
              <a:t>氏名</a:t>
            </a:r>
            <a:r>
              <a:rPr dirty="0">
                <a:latin typeface="メイリオ"/>
              </a:rPr>
              <a:t>: </a:t>
            </a:r>
            <a:r>
              <a:rPr dirty="0" err="1">
                <a:latin typeface="メイリオ"/>
              </a:rPr>
              <a:t>山本</a:t>
            </a:r>
            <a:r>
              <a:rPr dirty="0">
                <a:latin typeface="メイリオ"/>
              </a:rPr>
              <a:t> </a:t>
            </a:r>
            <a:r>
              <a:rPr dirty="0" err="1">
                <a:latin typeface="メイリオ"/>
              </a:rPr>
              <a:t>太郎</a:t>
            </a:r>
            <a:endParaRPr dirty="0">
              <a:latin typeface="メイリオ"/>
            </a:endParaRPr>
          </a:p>
          <a:p>
            <a:r>
              <a:rPr dirty="0">
                <a:latin typeface="メイリオ"/>
              </a:rPr>
              <a:t>2023/12/7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目次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sz="2400" dirty="0" err="1">
                <a:latin typeface="メイリオ"/>
              </a:rPr>
              <a:t>会社概要</a:t>
            </a:r>
            <a:endParaRPr sz="2400" dirty="0">
              <a:latin typeface="メイリオ"/>
            </a:endParaRPr>
          </a:p>
          <a:p>
            <a:r>
              <a:rPr sz="2400" dirty="0" err="1">
                <a:latin typeface="メイリオ"/>
              </a:rPr>
              <a:t>製品</a:t>
            </a:r>
            <a:r>
              <a:rPr sz="2400" dirty="0">
                <a:latin typeface="メイリオ"/>
              </a:rPr>
              <a:t>- </a:t>
            </a:r>
            <a:r>
              <a:rPr sz="2400" dirty="0" err="1">
                <a:latin typeface="メイリオ"/>
              </a:rPr>
              <a:t>サービスの概要</a:t>
            </a:r>
            <a:endParaRPr sz="2400" dirty="0">
              <a:latin typeface="メイリオ"/>
            </a:endParaRPr>
          </a:p>
          <a:p>
            <a:r>
              <a:rPr sz="2400" dirty="0" err="1">
                <a:latin typeface="メイリオ"/>
              </a:rPr>
              <a:t>課題</a:t>
            </a:r>
            <a:endParaRPr sz="2400" dirty="0">
              <a:latin typeface="メイリオ"/>
            </a:endParaRPr>
          </a:p>
          <a:p>
            <a:r>
              <a:rPr sz="2400" dirty="0" err="1">
                <a:latin typeface="メイリオ"/>
              </a:rPr>
              <a:t>解決策</a:t>
            </a:r>
            <a:endParaRPr sz="2400" dirty="0">
              <a:latin typeface="メイリオ"/>
            </a:endParaRPr>
          </a:p>
          <a:p>
            <a:r>
              <a:rPr sz="2400" dirty="0" err="1">
                <a:latin typeface="メイリオ"/>
              </a:rPr>
              <a:t>製品</a:t>
            </a:r>
            <a:r>
              <a:rPr sz="2400" dirty="0">
                <a:latin typeface="メイリオ"/>
              </a:rPr>
              <a:t>- </a:t>
            </a:r>
            <a:r>
              <a:rPr sz="2400" dirty="0" err="1">
                <a:latin typeface="メイリオ"/>
              </a:rPr>
              <a:t>サービスの特徴</a:t>
            </a:r>
            <a:endParaRPr sz="2400" dirty="0">
              <a:latin typeface="メイリオ"/>
            </a:endParaRPr>
          </a:p>
          <a:p>
            <a:r>
              <a:rPr sz="2400" dirty="0" err="1">
                <a:latin typeface="メイリオ"/>
              </a:rPr>
              <a:t>競合優位性</a:t>
            </a:r>
            <a:endParaRPr sz="2400" dirty="0">
              <a:latin typeface="メイリオ"/>
            </a:endParaRPr>
          </a:p>
          <a:p>
            <a:r>
              <a:rPr sz="2400" dirty="0" err="1">
                <a:latin typeface="メイリオ"/>
              </a:rPr>
              <a:t>期待できる効果</a:t>
            </a:r>
            <a:endParaRPr sz="2400" dirty="0">
              <a:latin typeface="メイリオ"/>
            </a:endParaRPr>
          </a:p>
          <a:p>
            <a:r>
              <a:rPr sz="2400" dirty="0" err="1">
                <a:latin typeface="メイリオ"/>
              </a:rPr>
              <a:t>事例紹介</a:t>
            </a:r>
            <a:endParaRPr sz="2400" dirty="0">
              <a:latin typeface="メイリオ"/>
            </a:endParaRPr>
          </a:p>
          <a:p>
            <a:r>
              <a:rPr sz="2400" dirty="0" err="1">
                <a:latin typeface="メイリオ"/>
              </a:rPr>
              <a:t>料金体系</a:t>
            </a:r>
            <a:endParaRPr sz="2400" dirty="0">
              <a:latin typeface="メイリオ"/>
            </a:endParaRPr>
          </a:p>
          <a:p>
            <a:r>
              <a:rPr sz="2400" dirty="0" err="1">
                <a:latin typeface="メイリオ"/>
              </a:rPr>
              <a:t>導入フロ</a:t>
            </a:r>
            <a:r>
              <a:rPr sz="2400" dirty="0">
                <a:latin typeface="メイリオ"/>
              </a:rPr>
              <a:t>ー</a:t>
            </a:r>
          </a:p>
          <a:p>
            <a:r>
              <a:rPr sz="2400" dirty="0" err="1">
                <a:latin typeface="メイリオ"/>
              </a:rPr>
              <a:t>よくある質問</a:t>
            </a:r>
            <a:endParaRPr sz="2400" dirty="0">
              <a:latin typeface="メイリオ"/>
            </a:endParaRPr>
          </a:p>
          <a:p>
            <a:r>
              <a:rPr sz="2400" dirty="0" err="1">
                <a:latin typeface="メイリオ"/>
              </a:rPr>
              <a:t>お問い合わせ</a:t>
            </a:r>
            <a:endParaRPr sz="2400" dirty="0">
              <a:latin typeface="メイリオ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会社概要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dirty="0" err="1">
                <a:latin typeface="メイリオ"/>
              </a:rPr>
              <a:t>社名</a:t>
            </a:r>
            <a:r>
              <a:rPr dirty="0">
                <a:latin typeface="メイリオ"/>
              </a:rPr>
              <a:t>: </a:t>
            </a:r>
            <a:r>
              <a:rPr lang="en-US" dirty="0" err="1">
                <a:latin typeface="メイリオ"/>
              </a:rPr>
              <a:t>XXX</a:t>
            </a:r>
            <a:r>
              <a:rPr dirty="0" err="1">
                <a:latin typeface="メイリオ"/>
              </a:rPr>
              <a:t>株式会社</a:t>
            </a:r>
            <a:endParaRPr dirty="0">
              <a:latin typeface="メイリオ"/>
            </a:endParaRPr>
          </a:p>
          <a:p>
            <a:r>
              <a:rPr dirty="0" err="1">
                <a:latin typeface="メイリオ"/>
              </a:rPr>
              <a:t>概要</a:t>
            </a:r>
            <a:r>
              <a:rPr dirty="0">
                <a:latin typeface="メイリオ"/>
              </a:rPr>
              <a:t>: 当社は、企業の顧客情報管理をクラウドベースで革新するサービスを提供しています。最先端のCRMソリューションにより、顧客管理の効率化と深化を実現します。</a:t>
            </a:r>
          </a:p>
          <a:p>
            <a:r>
              <a:rPr dirty="0">
                <a:latin typeface="メイリオ"/>
              </a:rPr>
              <a:t>URL:</a:t>
            </a:r>
            <a:r>
              <a:rPr lang="en-US" dirty="0">
                <a:latin typeface="メイリオ"/>
              </a:rPr>
              <a:t>XXX</a:t>
            </a:r>
            <a:endParaRPr dirty="0">
              <a:latin typeface="メイリオ"/>
              <a:hlinkClick r:id="rId2"/>
            </a:endParaRPr>
          </a:p>
        </p:txBody>
      </p:sp>
      <p:pic>
        <p:nvPicPr>
          <p:cNvPr id="4" name="Picture Placeholder 3" descr="bluesky.jpg"/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/>
          <a:stretch>
            <a:fillRect/>
          </a:stretch>
        </p:blipFill>
        <p:spPr/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製品・サービスの概要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クラウドベースのCRMソフトウェア</a:t>
            </a:r>
          </a:p>
          <a:p>
            <a:r>
              <a:rPr>
                <a:latin typeface="メイリオ"/>
              </a:rPr>
              <a:t>顧客情報の一元管理</a:t>
            </a:r>
          </a:p>
          <a:p>
            <a:r>
              <a:rPr>
                <a:latin typeface="メイリオ"/>
              </a:rPr>
              <a:t>マーケティングオートメーションの統合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課題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顧客情報が散在し管理が煩雑</a:t>
            </a:r>
          </a:p>
          <a:p>
            <a:r>
              <a:rPr>
                <a:latin typeface="メイリオ"/>
              </a:rPr>
              <a:t>顧客理解が不十分でマーケティング効果が低い</a:t>
            </a:r>
          </a:p>
          <a:p>
            <a:r>
              <a:rPr>
                <a:latin typeface="メイリオ"/>
              </a:rPr>
              <a:t>顧客対応の迅速化とパーソナライズが困難</a:t>
            </a:r>
          </a:p>
        </p:txBody>
      </p:sp>
      <p:pic>
        <p:nvPicPr>
          <p:cNvPr id="4" name="Picture Placeholder 3" descr="cry.jpg"/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/>
          <a:stretch>
            <a:fillRect/>
          </a:stretch>
        </p:blipFill>
        <p:spPr/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解決策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情報をクラウド上で一元化しアクセスを容易に</a:t>
            </a:r>
          </a:p>
          <a:p>
            <a:r>
              <a:rPr>
                <a:latin typeface="メイリオ"/>
              </a:rPr>
              <a:t>データ分析機能による顧客理解の深化</a:t>
            </a:r>
          </a:p>
          <a:p>
            <a:r>
              <a:rPr>
                <a:latin typeface="メイリオ"/>
              </a:rPr>
              <a:t>自動化ツールで顧客対応を迅速かつパーソナライズ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製品・サービスの特徴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直感的な操作性</a:t>
            </a:r>
          </a:p>
          <a:p>
            <a:r>
              <a:rPr>
                <a:latin typeface="メイリオ"/>
              </a:rPr>
              <a:t>高度なセキュリティ対策</a:t>
            </a:r>
          </a:p>
          <a:p>
            <a:r>
              <a:rPr>
                <a:latin typeface="メイリオ"/>
              </a:rPr>
              <a:t>カスタマイズ可能なダッシュボード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競合優位性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シームレスなデバイス間の同期</a:t>
            </a:r>
          </a:p>
          <a:p>
            <a:r>
              <a:rPr>
                <a:latin typeface="メイリオ"/>
              </a:rPr>
              <a:t>豊富な連携アプリケーション</a:t>
            </a:r>
          </a:p>
          <a:p>
            <a:r>
              <a:rPr>
                <a:latin typeface="メイリオ"/>
              </a:rPr>
              <a:t>継続的なアップデートとサポート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期待できる効果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顧客満足度の向上</a:t>
            </a:r>
          </a:p>
          <a:p>
            <a:r>
              <a:rPr>
                <a:latin typeface="メイリオ"/>
              </a:rPr>
              <a:t>マーケティングROIの増大</a:t>
            </a:r>
          </a:p>
          <a:p>
            <a:r>
              <a:rPr>
                <a:latin typeface="メイリオ"/>
              </a:rPr>
              <a:t>セールスサイクルの短縮</a:t>
            </a:r>
          </a:p>
        </p:txBody>
      </p:sp>
      <p:pic>
        <p:nvPicPr>
          <p:cNvPr id="4" name="Picture Placeholder 3" descr="earth.jpg"/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/>
          <a:stretch>
            <a:fillRect/>
          </a:stretch>
        </p:blipFill>
        <p:spPr/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事例紹介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中堅企業A社の顧客管理効率化事例</a:t>
            </a:r>
          </a:p>
          <a:p>
            <a:r>
              <a:rPr>
                <a:latin typeface="メイリオ"/>
              </a:rPr>
              <a:t>スタートアップB社の顧客理解向上事例</a:t>
            </a:r>
          </a:p>
          <a:p>
            <a:r>
              <a:rPr>
                <a:latin typeface="メイリオ"/>
              </a:rPr>
              <a:t>小売C社の売上増加事例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料金体系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基本プラン: 月額10,000円（ユーザー5人まで）</a:t>
            </a:r>
          </a:p>
          <a:p>
            <a:r>
              <a:rPr>
                <a:latin typeface="メイリオ"/>
              </a:rPr>
              <a:t>スタンダードプラン: 月額20,000円（ユーザー無制限、追加機能あり）</a:t>
            </a:r>
          </a:p>
          <a:p>
            <a:r>
              <a:rPr>
                <a:latin typeface="メイリオ"/>
              </a:rPr>
              <a:t>エンタープライズプラン: 要相談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導入フロー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無料トライアルの申込み</a:t>
            </a:r>
          </a:p>
          <a:p>
            <a:r>
              <a:rPr>
                <a:latin typeface="メイリオ"/>
              </a:rPr>
              <a:t>オンラインデモと個別相談</a:t>
            </a:r>
          </a:p>
          <a:p>
            <a:r>
              <a:rPr>
                <a:latin typeface="メイリオ"/>
              </a:rPr>
              <a:t>カスタマイズとデータ移行の支援</a:t>
            </a:r>
          </a:p>
        </p:txBody>
      </p:sp>
      <p:pic>
        <p:nvPicPr>
          <p:cNvPr id="4" name="Picture Placeholder 3" descr="plane.jpg"/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/>
          <a:stretch>
            <a:fillRect/>
          </a:stretch>
        </p:blipFill>
        <p:spPr/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よくある質問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セキュリティ対策について</a:t>
            </a:r>
          </a:p>
          <a:p>
            <a:r>
              <a:rPr>
                <a:latin typeface="メイリオ"/>
              </a:rPr>
              <a:t>データのバックアップはどうなっていますか？</a:t>
            </a:r>
          </a:p>
          <a:p>
            <a:r>
              <a:rPr>
                <a:latin typeface="メイリオ"/>
              </a:rPr>
              <a:t>他のビジネスツールとの連携は可能ですか？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お問い合わせ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dirty="0" err="1">
                <a:latin typeface="メイリオ"/>
              </a:rPr>
              <a:t>所属</a:t>
            </a:r>
            <a:r>
              <a:rPr dirty="0">
                <a:latin typeface="メイリオ"/>
              </a:rPr>
              <a:t>: </a:t>
            </a:r>
            <a:r>
              <a:rPr dirty="0" err="1">
                <a:latin typeface="メイリオ"/>
              </a:rPr>
              <a:t>マーケティング部</a:t>
            </a:r>
            <a:endParaRPr dirty="0">
              <a:latin typeface="メイリオ"/>
            </a:endParaRPr>
          </a:p>
          <a:p>
            <a:r>
              <a:rPr dirty="0" err="1">
                <a:latin typeface="メイリオ"/>
              </a:rPr>
              <a:t>担当者</a:t>
            </a:r>
            <a:r>
              <a:rPr dirty="0">
                <a:latin typeface="メイリオ"/>
              </a:rPr>
              <a:t>: </a:t>
            </a:r>
            <a:r>
              <a:rPr dirty="0" err="1">
                <a:latin typeface="メイリオ"/>
              </a:rPr>
              <a:t>山本</a:t>
            </a:r>
            <a:r>
              <a:rPr dirty="0">
                <a:latin typeface="メイリオ"/>
              </a:rPr>
              <a:t> </a:t>
            </a:r>
            <a:r>
              <a:rPr dirty="0" err="1">
                <a:latin typeface="メイリオ"/>
              </a:rPr>
              <a:t>太郎</a:t>
            </a:r>
            <a:endParaRPr dirty="0">
              <a:latin typeface="メイリオ"/>
            </a:endParaRPr>
          </a:p>
          <a:p>
            <a:r>
              <a:rPr dirty="0" err="1">
                <a:latin typeface="メイリオ"/>
              </a:rPr>
              <a:t>連絡先</a:t>
            </a:r>
            <a:r>
              <a:rPr dirty="0">
                <a:latin typeface="メイリオ"/>
              </a:rPr>
              <a:t>: contact@</a:t>
            </a:r>
            <a:r>
              <a:rPr lang="en-US" dirty="0">
                <a:latin typeface="メイリオ"/>
              </a:rPr>
              <a:t>XXX</a:t>
            </a:r>
            <a:r>
              <a:rPr dirty="0">
                <a:latin typeface="メイリオ"/>
              </a:rPr>
              <a:t>.co.jp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1207</TotalTime>
  <Words>151</Words>
  <Application>Microsoft Office PowerPoint</Application>
  <PresentationFormat>ワイド画面</PresentationFormat>
  <Paragraphs>66</Paragraphs>
  <Slides>14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14</vt:i4>
      </vt:variant>
    </vt:vector>
  </HeadingPairs>
  <TitlesOfParts>
    <vt:vector size="20" baseType="lpstr">
      <vt:lpstr>メイリオ</vt:lpstr>
      <vt:lpstr>游ゴシック</vt:lpstr>
      <vt:lpstr>Arial</vt:lpstr>
      <vt:lpstr>Calibri</vt:lpstr>
      <vt:lpstr>Calibri Light</vt:lpstr>
      <vt:lpstr>Office テーマ</vt:lpstr>
      <vt:lpstr>『クラウドで切り拓く、新たな顧客体験』   －顧客情報管理の革新</vt:lpstr>
      <vt:lpstr>目次</vt:lpstr>
      <vt:lpstr>会社概要</vt:lpstr>
      <vt:lpstr>製品・サービスの概要</vt:lpstr>
      <vt:lpstr>課題</vt:lpstr>
      <vt:lpstr>解決策</vt:lpstr>
      <vt:lpstr>製品・サービスの特徴</vt:lpstr>
      <vt:lpstr>競合優位性</vt:lpstr>
      <vt:lpstr>期待できる効果</vt:lpstr>
      <vt:lpstr>事例紹介</vt:lpstr>
      <vt:lpstr>料金体系</vt:lpstr>
      <vt:lpstr>導入フロー</vt:lpstr>
      <vt:lpstr>よくある質問</vt:lpstr>
      <vt:lpstr>お問い合わせ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work</dc:creator>
  <cp:lastModifiedBy>work</cp:lastModifiedBy>
  <cp:revision>120</cp:revision>
  <dcterms:created xsi:type="dcterms:W3CDTF">2022-07-06T06:14:45Z</dcterms:created>
  <dcterms:modified xsi:type="dcterms:W3CDTF">2023-12-07T07:53:29Z</dcterms:modified>
</cp:coreProperties>
</file>